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6858000" cy="9144000"/>
  <p:embeddedFontLst>
    <p:embeddedFont>
      <p:font typeface="Academy" panose="020B0604020202020204" charset="0"/>
      <p:regular r:id="rId23"/>
    </p:embeddedFont>
    <p:embeddedFont>
      <p:font typeface="Anton" pitchFamily="2" charset="0"/>
      <p:regular r:id="rId24"/>
    </p:embeddedFont>
    <p:embeddedFont>
      <p:font typeface="Codec Pro" panose="020B0604020202020204" charset="0"/>
      <p:regular r:id="rId25"/>
    </p:embeddedFont>
    <p:embeddedFont>
      <p:font typeface="Codec Pro Bold" panose="020B0604020202020204" charset="0"/>
      <p:regular r:id="rId26"/>
    </p:embeddedFont>
    <p:embeddedFont>
      <p:font typeface="Mokoto" panose="020B0604020202020204" charset="0"/>
      <p:regular r:id="rId27"/>
    </p:embeddedFont>
    <p:embeddedFont>
      <p:font typeface="Tomorrow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48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55" b="-6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28181" y="-2103356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8" y="0"/>
                </a:lnTo>
                <a:lnTo>
                  <a:pt x="12919638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1680" y="1028700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237358" y="3600226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49981" y="4976939"/>
            <a:ext cx="9078020" cy="243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KLASIFIKACIJA MEDICINSKIH SLIKA KORISTEĆI RUČNU IMPLEMENTACIJU VGG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8768" y="1131055"/>
            <a:ext cx="8013382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Projekat vjestacka inteligencija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91836" y="8925083"/>
            <a:ext cx="3233013" cy="86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7"/>
              </a:lnSpc>
            </a:pPr>
            <a:r>
              <a:rPr lang="en-US" sz="23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Uradili:  Memić Alem</a:t>
            </a:r>
          </a:p>
          <a:p>
            <a:pPr algn="l">
              <a:lnSpc>
                <a:spcPts val="3337"/>
              </a:lnSpc>
              <a:spcBef>
                <a:spcPct val="0"/>
              </a:spcBef>
            </a:pPr>
            <a:r>
              <a:rPr lang="en-US" sz="23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        Žuga Ernad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561551" y="390903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87097" y="5759880"/>
            <a:ext cx="9513806" cy="277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•Normalizacija i skaliranje.</a:t>
            </a:r>
          </a:p>
          <a:p>
            <a:pPr algn="ctr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•Augmentacija: rotacija, translacija, flip.</a:t>
            </a:r>
          </a:p>
          <a:p>
            <a:pPr algn="ctr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•Balansiranje i enkodiranje labela.</a:t>
            </a:r>
          </a:p>
          <a:p>
            <a:pPr algn="ctr">
              <a:lnSpc>
                <a:spcPts val="3617"/>
              </a:lnSpc>
              <a:spcBef>
                <a:spcPct val="0"/>
              </a:spcBef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88519" y="4659938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47894" y="1631059"/>
            <a:ext cx="10792212" cy="233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9"/>
              </a:lnSpc>
            </a:pPr>
            <a:r>
              <a:rPr lang="en-US" sz="8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PRETPROCESIRANJE PODATAKA</a:t>
            </a:r>
          </a:p>
        </p:txBody>
      </p:sp>
      <p:sp>
        <p:nvSpPr>
          <p:cNvPr id="8" name="Freeform 8"/>
          <p:cNvSpPr/>
          <p:nvPr/>
        </p:nvSpPr>
        <p:spPr>
          <a:xfrm>
            <a:off x="14540106" y="1906014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672988">
            <a:off x="8330689" y="-1193436"/>
            <a:ext cx="2028348" cy="4203830"/>
          </a:xfrm>
          <a:custGeom>
            <a:avLst/>
            <a:gdLst/>
            <a:ahLst/>
            <a:cxnLst/>
            <a:rect l="l" t="t" r="r" b="b"/>
            <a:pathLst>
              <a:path w="2028348" h="4203830">
                <a:moveTo>
                  <a:pt x="0" y="0"/>
                </a:moveTo>
                <a:lnTo>
                  <a:pt x="2028348" y="0"/>
                </a:lnTo>
                <a:lnTo>
                  <a:pt x="2028348" y="4203830"/>
                </a:lnTo>
                <a:lnTo>
                  <a:pt x="0" y="4203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39676" y="6188505"/>
            <a:ext cx="12608647" cy="279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5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•RUČNO IMPLEMENTIRAN VGG.</a:t>
            </a:r>
          </a:p>
          <a:p>
            <a:pPr algn="ctr">
              <a:lnSpc>
                <a:spcPts val="2734"/>
              </a:lnSpc>
            </a:pPr>
            <a:endParaRPr lang="en-US" sz="257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2734"/>
              </a:lnSpc>
            </a:pPr>
            <a:r>
              <a:rPr lang="en-US" sz="25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•2 KONVOLUCIJSKA BLOKA + MAXPOOL.</a:t>
            </a:r>
          </a:p>
          <a:p>
            <a:pPr algn="ctr">
              <a:lnSpc>
                <a:spcPts val="2734"/>
              </a:lnSpc>
            </a:pPr>
            <a:r>
              <a:rPr lang="en-US" sz="25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</a:t>
            </a:r>
          </a:p>
          <a:p>
            <a:pPr algn="ctr">
              <a:lnSpc>
                <a:spcPts val="2734"/>
              </a:lnSpc>
            </a:pPr>
            <a:r>
              <a:rPr lang="en-US" sz="25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JEDNOSTAVNA STRUKTURA, POGODNA ZA EDUKACIJU I RAZUMIJEVANJE UČENJA</a:t>
            </a:r>
          </a:p>
          <a:p>
            <a:pPr algn="ctr">
              <a:lnSpc>
                <a:spcPts val="2734"/>
              </a:lnSpc>
            </a:pPr>
            <a:endParaRPr lang="en-US" sz="257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2734"/>
              </a:lnSpc>
            </a:pPr>
            <a:endParaRPr lang="en-US" sz="257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2734"/>
              </a:lnSpc>
            </a:pPr>
            <a:endParaRPr lang="en-US" sz="257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77570" y="3417053"/>
            <a:ext cx="10792212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9"/>
              </a:lnSpc>
            </a:pPr>
            <a:r>
              <a:rPr lang="en-US" sz="8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ARHITEKTURA MODELA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3995" y="393972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4" y="0"/>
                </a:lnTo>
                <a:lnTo>
                  <a:pt x="3875674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98529" y="1294139"/>
            <a:ext cx="10792212" cy="258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TEHNOLOGIJE KORIŠTENE U PROJEKTU</a:t>
            </a:r>
          </a:p>
        </p:txBody>
      </p:sp>
      <p:sp>
        <p:nvSpPr>
          <p:cNvPr id="5" name="Freeform 5"/>
          <p:cNvSpPr/>
          <p:nvPr/>
        </p:nvSpPr>
        <p:spPr>
          <a:xfrm>
            <a:off x="-3940086" y="6818715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54726" y="417365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3" y="0"/>
                </a:lnTo>
                <a:lnTo>
                  <a:pt x="3875673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29204" y="-277880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22325" y="5226564"/>
            <a:ext cx="13565115" cy="307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•Python, PyTorch, MedMNIST.</a:t>
            </a:r>
          </a:p>
          <a:p>
            <a:pPr algn="ctr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•Google Colab (Tesla T4).</a:t>
            </a:r>
          </a:p>
          <a:p>
            <a:pPr algn="ctr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•Matplotlib, Seaborn za vizualizacije.</a:t>
            </a:r>
          </a:p>
          <a:p>
            <a:pPr algn="ctr">
              <a:lnSpc>
                <a:spcPts val="4037"/>
              </a:lnSpc>
              <a:spcBef>
                <a:spcPct val="0"/>
              </a:spcBef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67382" y="2193340"/>
            <a:ext cx="9272016" cy="8229600"/>
          </a:xfrm>
          <a:custGeom>
            <a:avLst/>
            <a:gdLst/>
            <a:ahLst/>
            <a:cxnLst/>
            <a:rect l="l" t="t" r="r" b="b"/>
            <a:pathLst>
              <a:path w="9272016" h="8229600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947185" y="5143500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27493" y="1912629"/>
            <a:ext cx="9430021" cy="132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TRENIRANJE MODELA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27493" y="5284728"/>
            <a:ext cx="9811826" cy="307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•20 epoha, batch size 64.</a:t>
            </a:r>
          </a:p>
          <a:p>
            <a:pPr algn="l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•Adam optimizator, BCELoss.</a:t>
            </a:r>
          </a:p>
          <a:p>
            <a:pPr algn="l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037"/>
              </a:lnSpc>
              <a:spcBef>
                <a:spcPct val="0"/>
              </a:spcBef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•Transformacije: rotacije, flip, standardizacija.</a:t>
            </a:r>
          </a:p>
          <a:p>
            <a:pPr algn="l">
              <a:lnSpc>
                <a:spcPts val="4037"/>
              </a:lnSpc>
              <a:spcBef>
                <a:spcPct val="0"/>
              </a:spcBef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561551" y="390903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77570" y="5835547"/>
            <a:ext cx="9513806" cy="293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</a:pPr>
            <a:r>
              <a:rPr lang="en-US" sz="27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•Train Loss: 0.1848 → 0.1669.</a:t>
            </a:r>
          </a:p>
          <a:p>
            <a:pPr algn="ctr">
              <a:lnSpc>
                <a:spcPts val="3897"/>
              </a:lnSpc>
            </a:pPr>
            <a:endParaRPr lang="en-US" sz="27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897"/>
              </a:lnSpc>
            </a:pPr>
            <a:r>
              <a:rPr lang="en-US" sz="27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•Val Loss: 0.1737 → 0.1626.</a:t>
            </a:r>
          </a:p>
          <a:p>
            <a:pPr algn="ctr">
              <a:lnSpc>
                <a:spcPts val="3897"/>
              </a:lnSpc>
            </a:pPr>
            <a:endParaRPr lang="en-US" sz="27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897"/>
              </a:lnSpc>
              <a:spcBef>
                <a:spcPct val="0"/>
              </a:spcBef>
            </a:pPr>
            <a:r>
              <a:rPr lang="en-US" sz="27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•Val AUC: 0.6506 → 0.7516.</a:t>
            </a:r>
          </a:p>
          <a:p>
            <a:pPr algn="ctr">
              <a:lnSpc>
                <a:spcPts val="3897"/>
              </a:lnSpc>
              <a:spcBef>
                <a:spcPct val="0"/>
              </a:spcBef>
            </a:pPr>
            <a:endParaRPr lang="en-US" sz="27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88519" y="4659938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47894" y="2010789"/>
            <a:ext cx="10792212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9"/>
              </a:lnSpc>
            </a:pPr>
            <a:r>
              <a:rPr lang="en-US" sz="8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REZULTATI TRENIRANJA</a:t>
            </a:r>
          </a:p>
        </p:txBody>
      </p:sp>
      <p:sp>
        <p:nvSpPr>
          <p:cNvPr id="8" name="Freeform 8"/>
          <p:cNvSpPr/>
          <p:nvPr/>
        </p:nvSpPr>
        <p:spPr>
          <a:xfrm>
            <a:off x="14540106" y="1906014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F71A-5D7B-B1E3-F117-6BF15792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8AEF9E-A968-6891-0415-15945C80344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CD16221-FD7D-479A-0E4B-7F723929CA79}"/>
              </a:ext>
            </a:extLst>
          </p:cNvPr>
          <p:cNvSpPr/>
          <p:nvPr/>
        </p:nvSpPr>
        <p:spPr>
          <a:xfrm>
            <a:off x="12344400" y="-3534084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304479E-81BC-B952-54EF-260468177F0F}"/>
              </a:ext>
            </a:extLst>
          </p:cNvPr>
          <p:cNvSpPr/>
          <p:nvPr/>
        </p:nvSpPr>
        <p:spPr>
          <a:xfrm>
            <a:off x="-2057400" y="3963414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85C9ACB-BBEC-6441-40FE-13B2A50E8CA7}"/>
              </a:ext>
            </a:extLst>
          </p:cNvPr>
          <p:cNvSpPr txBox="1"/>
          <p:nvPr/>
        </p:nvSpPr>
        <p:spPr>
          <a:xfrm>
            <a:off x="9653467" y="3850965"/>
            <a:ext cx="8397363" cy="3969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</a:t>
            </a:r>
            <a:r>
              <a:rPr lang="bs-Latn-BA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Stabilna konvergencija tokom 20 epoha</a:t>
            </a: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  <a:endParaRPr lang="bs-Latn-BA" sz="2783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57200" indent="-457200" algn="ctr">
              <a:lnSpc>
                <a:spcPts val="3897"/>
              </a:lnSpc>
              <a:buFont typeface="Arial" panose="020B0604020202020204" pitchFamily="34" charset="0"/>
              <a:buChar char="•"/>
            </a:pPr>
            <a:r>
              <a:rPr lang="bs-Latn-BA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Trening i validacijski gubitak se postepeno smanjuju.</a:t>
            </a:r>
            <a:endParaRPr lang="en-US" sz="2783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57200" indent="-457200" algn="ctr">
              <a:lnSpc>
                <a:spcPts val="3897"/>
              </a:lnSpc>
              <a:buFont typeface="Arial" panose="020B0604020202020204" pitchFamily="34" charset="0"/>
              <a:buChar char="•"/>
            </a:pPr>
            <a:r>
              <a:rPr lang="bs-Latn-BA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Nema znakova overfittinga</a:t>
            </a:r>
            <a:endParaRPr lang="en-US" sz="2783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897"/>
              </a:lnSpc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</a:t>
            </a:r>
            <a:r>
              <a:rPr lang="bs-Latn-BA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</a:t>
            </a:r>
            <a:r>
              <a:rPr lang="nn-NO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Val AUC raste sa ~0.65 na ~0.75</a:t>
            </a: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457200" indent="-457200" algn="ctr">
              <a:lnSpc>
                <a:spcPts val="3897"/>
              </a:lnSpc>
              <a:buFont typeface="Arial" panose="020B0604020202020204" pitchFamily="34" charset="0"/>
              <a:buChar char="•"/>
            </a:pP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Model </a:t>
            </a:r>
            <a:r>
              <a:rPr lang="en-US" sz="2783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uspješno</a:t>
            </a: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783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uči</a:t>
            </a: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783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osnovne</a:t>
            </a: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783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obrasce</a:t>
            </a: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783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iz</a:t>
            </a: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783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podataka</a:t>
            </a:r>
            <a:r>
              <a:rPr lang="en-US" sz="278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ctr">
              <a:lnSpc>
                <a:spcPts val="3897"/>
              </a:lnSpc>
              <a:spcBef>
                <a:spcPct val="0"/>
              </a:spcBef>
            </a:pPr>
            <a:endParaRPr lang="en-US" sz="2783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0506500-5815-58C0-BAEC-29ECB3A97067}"/>
              </a:ext>
            </a:extLst>
          </p:cNvPr>
          <p:cNvSpPr/>
          <p:nvPr/>
        </p:nvSpPr>
        <p:spPr>
          <a:xfrm>
            <a:off x="-88519" y="4659938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6F32E0C-3A0D-8D64-5C98-AA6DF59E7DAF}"/>
              </a:ext>
            </a:extLst>
          </p:cNvPr>
          <p:cNvSpPr txBox="1"/>
          <p:nvPr/>
        </p:nvSpPr>
        <p:spPr>
          <a:xfrm>
            <a:off x="3581400" y="1217969"/>
            <a:ext cx="11506199" cy="2181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9"/>
              </a:lnSpc>
            </a:pPr>
            <a:r>
              <a:rPr lang="bs-Latn-BA" sz="849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VIZUALIZACIJA TRENIRANJA</a:t>
            </a:r>
          </a:p>
          <a:p>
            <a:pPr algn="ctr">
              <a:lnSpc>
                <a:spcPts val="9009"/>
              </a:lnSpc>
            </a:pPr>
            <a:r>
              <a:rPr lang="bs-Latn-BA" sz="4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Praćenje performansi modela po epohama</a:t>
            </a:r>
            <a:endParaRPr lang="en-US" sz="4800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095505F-5286-5063-BF75-27F0FEDC15CE}"/>
              </a:ext>
            </a:extLst>
          </p:cNvPr>
          <p:cNvSpPr/>
          <p:nvPr/>
        </p:nvSpPr>
        <p:spPr>
          <a:xfrm>
            <a:off x="14540106" y="1906014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CFD3C9-83FF-27B1-DA23-535A10721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0" y="3794353"/>
            <a:ext cx="9513806" cy="53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26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12673" y="-3497784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47894" y="1768953"/>
            <a:ext cx="10792212" cy="131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EVALUACIONE METRIKE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3581" y="4551692"/>
            <a:ext cx="11217322" cy="291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432" lvl="1" indent="-289716" algn="l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Precision, Recall, F1-score.</a:t>
            </a:r>
          </a:p>
          <a:p>
            <a:pPr algn="l">
              <a:lnSpc>
                <a:spcPts val="3757"/>
              </a:lnSpc>
            </a:pPr>
            <a:endParaRPr lang="en-US" sz="26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579432" lvl="1" indent="-289716" algn="l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AUC, Micro-F1 i Macro-F1</a:t>
            </a:r>
          </a:p>
          <a:p>
            <a:pPr algn="l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marL="579432" lvl="1" indent="-289716" algn="l">
              <a:lnSpc>
                <a:spcPts val="3757"/>
              </a:lnSpc>
              <a:buFont typeface="Arial"/>
              <a:buChar char="•"/>
            </a:pPr>
            <a:r>
              <a:rPr lang="en-US" sz="26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Procjena po klasama – neprepoznate rijetke klase.</a:t>
            </a:r>
          </a:p>
          <a:p>
            <a:pPr algn="l">
              <a:lnSpc>
                <a:spcPts val="3757"/>
              </a:lnSpc>
              <a:spcBef>
                <a:spcPct val="0"/>
              </a:spcBef>
            </a:pPr>
            <a:endParaRPr lang="en-US" sz="26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60629" y="-1882901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952841" y="5367493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801361" y="1404569"/>
            <a:ext cx="10557018" cy="12757725"/>
          </a:xfrm>
          <a:custGeom>
            <a:avLst/>
            <a:gdLst/>
            <a:ahLst/>
            <a:cxnLst/>
            <a:rect l="l" t="t" r="r" b="b"/>
            <a:pathLst>
              <a:path w="10557018" h="12757725">
                <a:moveTo>
                  <a:pt x="10557018" y="0"/>
                </a:moveTo>
                <a:lnTo>
                  <a:pt x="0" y="0"/>
                </a:lnTo>
                <a:lnTo>
                  <a:pt x="0" y="12757725"/>
                </a:lnTo>
                <a:lnTo>
                  <a:pt x="10557018" y="12757725"/>
                </a:lnTo>
                <a:lnTo>
                  <a:pt x="1055701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46562" y="2701057"/>
            <a:ext cx="10792212" cy="132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TESTIRANJE MODELA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6562" y="5029200"/>
            <a:ext cx="9641304" cy="314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611" lvl="1" indent="-311306" algn="l">
              <a:lnSpc>
                <a:spcPts val="4037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Na test skupu: većina klasa neprepoznata.</a:t>
            </a:r>
          </a:p>
          <a:p>
            <a:pPr algn="l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22611" lvl="1" indent="-311306" algn="l">
              <a:lnSpc>
                <a:spcPts val="4037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Neravnoteža podataka značajno utiče.</a:t>
            </a:r>
          </a:p>
          <a:p>
            <a:pPr algn="l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22611" lvl="1" indent="-311306" algn="l">
              <a:lnSpc>
                <a:spcPts val="4037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Klasa 2 i 3 donekle prepoznate.</a:t>
            </a:r>
          </a:p>
          <a:p>
            <a:pPr algn="l">
              <a:lnSpc>
                <a:spcPts val="4597"/>
              </a:lnSpc>
              <a:spcBef>
                <a:spcPct val="0"/>
              </a:spcBef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672988">
            <a:off x="8330689" y="-1193436"/>
            <a:ext cx="2028348" cy="4203830"/>
          </a:xfrm>
          <a:custGeom>
            <a:avLst/>
            <a:gdLst/>
            <a:ahLst/>
            <a:cxnLst/>
            <a:rect l="l" t="t" r="r" b="b"/>
            <a:pathLst>
              <a:path w="2028348" h="4203830">
                <a:moveTo>
                  <a:pt x="0" y="0"/>
                </a:moveTo>
                <a:lnTo>
                  <a:pt x="2028348" y="0"/>
                </a:lnTo>
                <a:lnTo>
                  <a:pt x="2028348" y="4203830"/>
                </a:lnTo>
                <a:lnTo>
                  <a:pt x="0" y="4203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39676" y="6188505"/>
            <a:ext cx="12608647" cy="228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6"/>
              </a:lnSpc>
            </a:pPr>
            <a:r>
              <a:rPr lang="en-US" sz="27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•STABILNA KONVERGENCIJA BEZ OVERFITTINGA.</a:t>
            </a:r>
          </a:p>
          <a:p>
            <a:pPr algn="ctr">
              <a:lnSpc>
                <a:spcPts val="2946"/>
              </a:lnSpc>
            </a:pPr>
            <a:endParaRPr lang="en-US" sz="277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2946"/>
              </a:lnSpc>
            </a:pPr>
            <a:r>
              <a:rPr lang="en-US" sz="27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•MODEL RAZUMIJE OSNOVNE UZORKE.</a:t>
            </a:r>
          </a:p>
          <a:p>
            <a:pPr algn="ctr">
              <a:lnSpc>
                <a:spcPts val="2946"/>
              </a:lnSpc>
            </a:pPr>
            <a:endParaRPr lang="en-US" sz="277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2946"/>
              </a:lnSpc>
            </a:pPr>
            <a:r>
              <a:rPr lang="en-US" sz="27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•AUC ~0.75, NEDOVOLJNO ZA PRAKSU.</a:t>
            </a:r>
          </a:p>
          <a:p>
            <a:pPr algn="ctr">
              <a:lnSpc>
                <a:spcPts val="2946"/>
              </a:lnSpc>
            </a:pPr>
            <a:endParaRPr lang="en-US" sz="277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77570" y="3417053"/>
            <a:ext cx="10792212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9"/>
              </a:lnSpc>
            </a:pPr>
            <a:r>
              <a:rPr lang="en-US" sz="8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ZAKLJUČCI I PERFORMANSE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12673" y="-3497784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0334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47894" y="1768953"/>
            <a:ext cx="10792212" cy="258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POREĐENJE SA PRETHODNIM MODELIMA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83581" y="5757547"/>
            <a:ext cx="11217322" cy="307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611" lvl="1" indent="-311306" algn="l">
              <a:lnSpc>
                <a:spcPts val="4037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VGG za edukaciju, DenseNet bolji u praksi.</a:t>
            </a:r>
          </a:p>
          <a:p>
            <a:pPr algn="l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22611" lvl="1" indent="-311306" algn="l">
              <a:lnSpc>
                <a:spcPts val="4037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ResNet, EfficientNet daju bolje rezultate.</a:t>
            </a:r>
          </a:p>
          <a:p>
            <a:pPr algn="l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22611" lvl="1" indent="-311306" algn="l">
              <a:lnSpc>
                <a:spcPts val="4037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Transfer learning preporučen.</a:t>
            </a:r>
          </a:p>
          <a:p>
            <a:pPr algn="l">
              <a:lnSpc>
                <a:spcPts val="4037"/>
              </a:lnSpc>
              <a:spcBef>
                <a:spcPct val="0"/>
              </a:spcBef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25788" y="1122689"/>
            <a:ext cx="1851782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studio shodwe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9"/>
              </a:lnSpc>
              <a:spcBef>
                <a:spcPct val="0"/>
              </a:spcBef>
            </a:pPr>
            <a:r>
              <a:rPr lang="en-US" sz="316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3995" y="393972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4" y="0"/>
                </a:lnTo>
                <a:lnTo>
                  <a:pt x="3875674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47894" y="2029839"/>
            <a:ext cx="10792212" cy="131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OPIS PROBLEMA</a:t>
            </a:r>
          </a:p>
        </p:txBody>
      </p:sp>
      <p:sp>
        <p:nvSpPr>
          <p:cNvPr id="5" name="Freeform 5"/>
          <p:cNvSpPr/>
          <p:nvPr/>
        </p:nvSpPr>
        <p:spPr>
          <a:xfrm>
            <a:off x="-3940086" y="6818715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54726" y="417365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3" y="0"/>
                </a:lnTo>
                <a:lnTo>
                  <a:pt x="3875673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29204" y="-277880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22325" y="4263765"/>
            <a:ext cx="13565115" cy="3574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 Cilj: Automatska klasifikacija plućnih CXR slika pomoću CNN (VGG).</a:t>
            </a:r>
          </a:p>
          <a:p>
            <a:pPr algn="ctr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 • Problem: Multi-label klasifikacija – jedna slika može imati više dijagnoza.</a:t>
            </a:r>
          </a:p>
          <a:p>
            <a:pPr algn="ctr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ctr">
              <a:lnSpc>
                <a:spcPts val="4037"/>
              </a:lnSpc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• Prednosti: Brža dijagnostika, pomoć u udaljenim područjima, edukacija.</a:t>
            </a:r>
          </a:p>
          <a:p>
            <a:pPr algn="ctr">
              <a:lnSpc>
                <a:spcPts val="4037"/>
              </a:lnSpc>
              <a:spcBef>
                <a:spcPct val="0"/>
              </a:spcBef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23995" y="393972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4" y="0"/>
                </a:lnTo>
                <a:lnTo>
                  <a:pt x="3875674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99302" y="654298"/>
            <a:ext cx="12811162" cy="2373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8"/>
              </a:lnSpc>
            </a:pPr>
            <a:r>
              <a:rPr lang="en-US" sz="86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PREPORUKE </a:t>
            </a:r>
          </a:p>
          <a:p>
            <a:pPr algn="ctr">
              <a:lnSpc>
                <a:spcPts val="9208"/>
              </a:lnSpc>
            </a:pPr>
            <a:r>
              <a:rPr lang="en-US" sz="86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ZA POBOLJŠANJA</a:t>
            </a:r>
          </a:p>
        </p:txBody>
      </p:sp>
      <p:sp>
        <p:nvSpPr>
          <p:cNvPr id="5" name="Freeform 5"/>
          <p:cNvSpPr/>
          <p:nvPr/>
        </p:nvSpPr>
        <p:spPr>
          <a:xfrm>
            <a:off x="-3940086" y="6818715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54726" y="4173652"/>
            <a:ext cx="3875673" cy="7329878"/>
          </a:xfrm>
          <a:custGeom>
            <a:avLst/>
            <a:gdLst/>
            <a:ahLst/>
            <a:cxnLst/>
            <a:rect l="l" t="t" r="r" b="b"/>
            <a:pathLst>
              <a:path w="3875673" h="7329878">
                <a:moveTo>
                  <a:pt x="0" y="0"/>
                </a:moveTo>
                <a:lnTo>
                  <a:pt x="3875673" y="0"/>
                </a:lnTo>
                <a:lnTo>
                  <a:pt x="3875673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29204" y="-277880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22325" y="5180209"/>
            <a:ext cx="13565115" cy="317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9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•Balansiranje podataka (SMOTE, Weighted Loss).</a:t>
            </a:r>
          </a:p>
          <a:p>
            <a:pPr algn="ctr">
              <a:lnSpc>
                <a:spcPts val="4177"/>
              </a:lnSpc>
            </a:pPr>
            <a:endParaRPr lang="en-US" sz="29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177"/>
              </a:lnSpc>
            </a:pPr>
            <a:r>
              <a:rPr lang="en-US" sz="29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•Transfer learning i napredne arhitekture.</a:t>
            </a:r>
          </a:p>
          <a:p>
            <a:pPr algn="ctr">
              <a:lnSpc>
                <a:spcPts val="4177"/>
              </a:lnSpc>
            </a:pPr>
            <a:endParaRPr lang="en-US" sz="29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177"/>
              </a:lnSpc>
            </a:pPr>
            <a:r>
              <a:rPr lang="en-US" sz="29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•Unakrsna validacija, kalibracija izlaza.</a:t>
            </a:r>
          </a:p>
          <a:p>
            <a:pPr algn="ctr">
              <a:lnSpc>
                <a:spcPts val="4177"/>
              </a:lnSpc>
              <a:spcBef>
                <a:spcPct val="0"/>
              </a:spcBef>
            </a:pPr>
            <a:endParaRPr lang="en-US" sz="29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672988">
            <a:off x="8330689" y="-1193436"/>
            <a:ext cx="2028348" cy="4203830"/>
          </a:xfrm>
          <a:custGeom>
            <a:avLst/>
            <a:gdLst/>
            <a:ahLst/>
            <a:cxnLst/>
            <a:rect l="l" t="t" r="r" b="b"/>
            <a:pathLst>
              <a:path w="2028348" h="4203830">
                <a:moveTo>
                  <a:pt x="0" y="0"/>
                </a:moveTo>
                <a:lnTo>
                  <a:pt x="2028348" y="0"/>
                </a:lnTo>
                <a:lnTo>
                  <a:pt x="2028348" y="4203830"/>
                </a:lnTo>
                <a:lnTo>
                  <a:pt x="0" y="4203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331195" y="6632292"/>
            <a:ext cx="19910430" cy="3086100"/>
            <a:chOff x="0" y="0"/>
            <a:chExt cx="5243899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43899" cy="812800"/>
            </a:xfrm>
            <a:custGeom>
              <a:avLst/>
              <a:gdLst/>
              <a:ahLst/>
              <a:cxnLst/>
              <a:rect l="l" t="t" r="r" b="b"/>
              <a:pathLst>
                <a:path w="5243899" h="812800">
                  <a:moveTo>
                    <a:pt x="0" y="0"/>
                  </a:moveTo>
                  <a:lnTo>
                    <a:pt x="5243899" y="0"/>
                  </a:lnTo>
                  <a:lnTo>
                    <a:pt x="524389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9B6D5">
                <a:alpha val="15686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4389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71961" y="8137891"/>
            <a:ext cx="498822" cy="498822"/>
          </a:xfrm>
          <a:custGeom>
            <a:avLst/>
            <a:gdLst/>
            <a:ahLst/>
            <a:cxnLst/>
            <a:rect l="l" t="t" r="r" b="b"/>
            <a:pathLst>
              <a:path w="498822" h="498822">
                <a:moveTo>
                  <a:pt x="0" y="0"/>
                </a:moveTo>
                <a:lnTo>
                  <a:pt x="498822" y="0"/>
                </a:lnTo>
                <a:lnTo>
                  <a:pt x="498822" y="498822"/>
                </a:lnTo>
                <a:lnTo>
                  <a:pt x="0" y="498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47894" y="3994208"/>
            <a:ext cx="10792212" cy="149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4"/>
              </a:lnSpc>
            </a:pPr>
            <a:r>
              <a:rPr lang="en-US" sz="1078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HVALA NA PAŽNJI 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30867" y="7988103"/>
            <a:ext cx="5520235" cy="76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605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elektrotehnički fakultet sarajvo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1290" y="8004171"/>
            <a:ext cx="4873136" cy="73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251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vjestačla inteligencija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60629" y="-1882901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952841" y="5367493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801361" y="1404569"/>
            <a:ext cx="10557018" cy="12757725"/>
          </a:xfrm>
          <a:custGeom>
            <a:avLst/>
            <a:gdLst/>
            <a:ahLst/>
            <a:cxnLst/>
            <a:rect l="l" t="t" r="r" b="b"/>
            <a:pathLst>
              <a:path w="10557018" h="12757725">
                <a:moveTo>
                  <a:pt x="10557018" y="0"/>
                </a:moveTo>
                <a:lnTo>
                  <a:pt x="0" y="0"/>
                </a:lnTo>
                <a:lnTo>
                  <a:pt x="0" y="12757725"/>
                </a:lnTo>
                <a:lnTo>
                  <a:pt x="10557018" y="12757725"/>
                </a:lnTo>
                <a:lnTo>
                  <a:pt x="1055701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46562" y="2701057"/>
            <a:ext cx="10792212" cy="132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KLJUČNI POJMOVI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6562" y="5029200"/>
            <a:ext cx="9641304" cy="314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611" lvl="1" indent="-311306" algn="l">
              <a:lnSpc>
                <a:spcPts val="4037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CNN – konvolucijske mreže za slike</a:t>
            </a:r>
          </a:p>
          <a:p>
            <a:pPr algn="l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22611" lvl="1" indent="-311306" algn="l">
              <a:lnSpc>
                <a:spcPts val="4037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VGG – jednostavna i duboka arhitektura (3x3 filteri)</a:t>
            </a:r>
          </a:p>
          <a:p>
            <a:pPr algn="l">
              <a:lnSpc>
                <a:spcPts val="4037"/>
              </a:lnSpc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22611" lvl="1" indent="-311306" algn="l">
              <a:lnSpc>
                <a:spcPts val="4037"/>
              </a:lnSpc>
              <a:buFont typeface="Arial"/>
              <a:buChar char="•"/>
            </a:pPr>
            <a:r>
              <a:rPr lang="en-US" sz="28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Multi-label klasifikacija – više tačnih oznaka po slici</a:t>
            </a:r>
          </a:p>
          <a:p>
            <a:pPr algn="l">
              <a:lnSpc>
                <a:spcPts val="4597"/>
              </a:lnSpc>
              <a:spcBef>
                <a:spcPct val="0"/>
              </a:spcBef>
            </a:pPr>
            <a:endParaRPr lang="en-US" sz="28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12673" y="-3497784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0106" y="2626055"/>
            <a:ext cx="3453813" cy="7568117"/>
          </a:xfrm>
          <a:custGeom>
            <a:avLst/>
            <a:gdLst/>
            <a:ahLst/>
            <a:cxnLst/>
            <a:rect l="l" t="t" r="r" b="b"/>
            <a:pathLst>
              <a:path w="3453813" h="7568117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47894" y="1768953"/>
            <a:ext cx="10792212" cy="258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PRIMJENA I KORISTI SISTEMA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3581" y="4551692"/>
            <a:ext cx="11217322" cy="4601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843" lvl="1" indent="-278921" algn="l">
              <a:lnSpc>
                <a:spcPts val="3617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Poboljšanje dijagnostike</a:t>
            </a:r>
          </a:p>
          <a:p>
            <a:pPr algn="l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→ Brža i tačnija detekcija plućnih bolesti → ranije liječenje</a:t>
            </a:r>
          </a:p>
          <a:p>
            <a:pPr marL="557843" lvl="1" indent="-278921" algn="l">
              <a:lnSpc>
                <a:spcPts val="3617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Dostupnost u udaljenim područjima</a:t>
            </a:r>
          </a:p>
          <a:p>
            <a:pPr algn="l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→ Podrška u mjestima bez stručnog osoblja</a:t>
            </a:r>
          </a:p>
          <a:p>
            <a:pPr marL="557843" lvl="1" indent="-278921" algn="l">
              <a:lnSpc>
                <a:spcPts val="3617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Smanjenje opterećenja na radiologe</a:t>
            </a:r>
          </a:p>
          <a:p>
            <a:pPr algn="l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→ Sistem filtrira "lakše" slučajeve → fokus na kompleksne   dijagnoze</a:t>
            </a:r>
          </a:p>
          <a:p>
            <a:pPr marL="557843" lvl="1" indent="-278921" algn="l">
              <a:lnSpc>
                <a:spcPts val="3617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Edukacija i istraživanje</a:t>
            </a:r>
          </a:p>
          <a:p>
            <a:pPr algn="l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→ Alat za učenje i trening</a:t>
            </a:r>
          </a:p>
          <a:p>
            <a:pPr algn="l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      → Brži uvid u analize i dijagnostičke obrasce</a:t>
            </a:r>
          </a:p>
          <a:p>
            <a:pPr algn="l">
              <a:lnSpc>
                <a:spcPts val="3617"/>
              </a:lnSpc>
              <a:spcBef>
                <a:spcPct val="0"/>
              </a:spcBef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11059" y="3535576"/>
            <a:ext cx="3633992" cy="3633992"/>
          </a:xfrm>
          <a:custGeom>
            <a:avLst/>
            <a:gdLst/>
            <a:ahLst/>
            <a:cxnLst/>
            <a:rect l="l" t="t" r="r" b="b"/>
            <a:pathLst>
              <a:path w="3633992" h="3633992">
                <a:moveTo>
                  <a:pt x="0" y="0"/>
                </a:moveTo>
                <a:lnTo>
                  <a:pt x="3633992" y="0"/>
                </a:lnTo>
                <a:lnTo>
                  <a:pt x="3633992" y="3633993"/>
                </a:lnTo>
                <a:lnTo>
                  <a:pt x="0" y="3633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09428" y="-1731870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38729" y="3535576"/>
            <a:ext cx="3633992" cy="3633992"/>
          </a:xfrm>
          <a:custGeom>
            <a:avLst/>
            <a:gdLst/>
            <a:ahLst/>
            <a:cxnLst/>
            <a:rect l="l" t="t" r="r" b="b"/>
            <a:pathLst>
              <a:path w="3633992" h="3633992">
                <a:moveTo>
                  <a:pt x="0" y="0"/>
                </a:moveTo>
                <a:lnTo>
                  <a:pt x="3633993" y="0"/>
                </a:lnTo>
                <a:lnTo>
                  <a:pt x="3633993" y="3633993"/>
                </a:lnTo>
                <a:lnTo>
                  <a:pt x="0" y="3633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02475" y="3535576"/>
            <a:ext cx="3633992" cy="3633992"/>
          </a:xfrm>
          <a:custGeom>
            <a:avLst/>
            <a:gdLst/>
            <a:ahLst/>
            <a:cxnLst/>
            <a:rect l="l" t="t" r="r" b="b"/>
            <a:pathLst>
              <a:path w="3633992" h="3633992">
                <a:moveTo>
                  <a:pt x="0" y="0"/>
                </a:moveTo>
                <a:lnTo>
                  <a:pt x="3633992" y="0"/>
                </a:lnTo>
                <a:lnTo>
                  <a:pt x="3633992" y="3633993"/>
                </a:lnTo>
                <a:lnTo>
                  <a:pt x="0" y="3633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66190" y="3907441"/>
            <a:ext cx="2749587" cy="2749587"/>
          </a:xfrm>
          <a:custGeom>
            <a:avLst/>
            <a:gdLst/>
            <a:ahLst/>
            <a:cxnLst/>
            <a:rect l="l" t="t" r="r" b="b"/>
            <a:pathLst>
              <a:path w="2749587" h="2749587">
                <a:moveTo>
                  <a:pt x="0" y="0"/>
                </a:moveTo>
                <a:lnTo>
                  <a:pt x="2749587" y="0"/>
                </a:lnTo>
                <a:lnTo>
                  <a:pt x="2749587" y="2749588"/>
                </a:lnTo>
                <a:lnTo>
                  <a:pt x="0" y="2749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242" t="-52242"/>
            </a:stretch>
          </a:blipFill>
          <a:ln cap="rnd">
            <a:noFill/>
            <a:prstDash val="sysDot"/>
            <a:round/>
          </a:ln>
        </p:spPr>
      </p:sp>
      <p:sp>
        <p:nvSpPr>
          <p:cNvPr id="8" name="Freeform 8"/>
          <p:cNvSpPr/>
          <p:nvPr/>
        </p:nvSpPr>
        <p:spPr>
          <a:xfrm>
            <a:off x="7380853" y="3907441"/>
            <a:ext cx="3056670" cy="2749587"/>
          </a:xfrm>
          <a:custGeom>
            <a:avLst/>
            <a:gdLst/>
            <a:ahLst/>
            <a:cxnLst/>
            <a:rect l="l" t="t" r="r" b="b"/>
            <a:pathLst>
              <a:path w="3056670" h="2749587">
                <a:moveTo>
                  <a:pt x="0" y="0"/>
                </a:moveTo>
                <a:lnTo>
                  <a:pt x="3056670" y="0"/>
                </a:lnTo>
                <a:lnTo>
                  <a:pt x="3056670" y="2749588"/>
                </a:lnTo>
                <a:lnTo>
                  <a:pt x="0" y="2749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24" r="-792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238540" y="3907441"/>
            <a:ext cx="2890974" cy="2878125"/>
          </a:xfrm>
          <a:custGeom>
            <a:avLst/>
            <a:gdLst/>
            <a:ahLst/>
            <a:cxnLst/>
            <a:rect l="l" t="t" r="r" b="b"/>
            <a:pathLst>
              <a:path w="2890974" h="2878125">
                <a:moveTo>
                  <a:pt x="0" y="0"/>
                </a:moveTo>
                <a:lnTo>
                  <a:pt x="2890974" y="0"/>
                </a:lnTo>
                <a:lnTo>
                  <a:pt x="2890974" y="2878126"/>
                </a:lnTo>
                <a:lnTo>
                  <a:pt x="0" y="28781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47894" y="1768953"/>
            <a:ext cx="10792212" cy="131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PREGLED DATASETOVA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97521" y="7389270"/>
            <a:ext cx="3061069" cy="79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1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CHESTMNIST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endParaRPr lang="en-US" sz="2183" b="1">
              <a:solidFill>
                <a:srgbClr val="10D3F9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62060" y="7934225"/>
            <a:ext cx="3627241" cy="108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19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Sadrži 112120 frontalnih CXR slika od 30805 pacijenata, sa oznaka za 14 plućnih bolesti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93641" y="7389270"/>
            <a:ext cx="3674866" cy="41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NIH CHESTX-RAY14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98160" y="7934225"/>
            <a:ext cx="4115131" cy="1083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19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ovaj dataset sadrži preko 220000 CXR slika sa oznakama za 14 različitih plućnih bolesti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77439" y="7389270"/>
            <a:ext cx="4084064" cy="41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183" b="1">
                <a:solidFill>
                  <a:srgbClr val="10D3F9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CHEXPERT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3868" y="7934225"/>
            <a:ext cx="4351207" cy="143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19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sadrži preko 220000 CXR slika sa oznakama za 14 različitih patologija, uključujući i informacije o nesigurnostima u oznakama.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9374" y="-167213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14008" y="1170314"/>
            <a:ext cx="4903305" cy="10162291"/>
          </a:xfrm>
          <a:custGeom>
            <a:avLst/>
            <a:gdLst/>
            <a:ahLst/>
            <a:cxnLst/>
            <a:rect l="l" t="t" r="r" b="b"/>
            <a:pathLst>
              <a:path w="4903305" h="10162291">
                <a:moveTo>
                  <a:pt x="0" y="0"/>
                </a:moveTo>
                <a:lnTo>
                  <a:pt x="4903306" y="0"/>
                </a:lnTo>
                <a:lnTo>
                  <a:pt x="4903306" y="10162291"/>
                </a:lnTo>
                <a:lnTo>
                  <a:pt x="0" y="10162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691532"/>
            <a:ext cx="10792212" cy="115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0"/>
              </a:lnSpc>
            </a:pPr>
            <a:r>
              <a:rPr lang="en-US" sz="83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ANALIZA STANJA U OBLASTI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545636"/>
            <a:ext cx="9057393" cy="277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•Primjena CNN (VGG, DenseNet, ResNet) u medicini.</a:t>
            </a:r>
          </a:p>
          <a:p>
            <a:pPr algn="l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•Značajan napredak u tačnosti dijagnoza.</a:t>
            </a:r>
          </a:p>
          <a:p>
            <a:pPr algn="l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617"/>
              </a:lnSpc>
              <a:spcBef>
                <a:spcPct val="0"/>
              </a:spcBef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•Ključni radovi: CheXNet, CheXpert, PadChest.</a:t>
            </a:r>
          </a:p>
          <a:p>
            <a:pPr algn="l">
              <a:lnSpc>
                <a:spcPts val="3617"/>
              </a:lnSpc>
              <a:spcBef>
                <a:spcPct val="0"/>
              </a:spcBef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982284" y="9137727"/>
            <a:ext cx="554032" cy="261906"/>
          </a:xfrm>
          <a:custGeom>
            <a:avLst/>
            <a:gdLst/>
            <a:ahLst/>
            <a:cxnLst/>
            <a:rect l="l" t="t" r="r" b="b"/>
            <a:pathLst>
              <a:path w="554032" h="261906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4"/>
              </a:lnSpc>
              <a:spcBef>
                <a:spcPct val="0"/>
              </a:spcBef>
            </a:pPr>
            <a:r>
              <a:rPr lang="en-US" sz="197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r="-33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71961" y="-351450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561551" y="3909031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87097" y="5759880"/>
            <a:ext cx="9513806" cy="277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•VGG korišten u 26.5% studija.</a:t>
            </a:r>
          </a:p>
          <a:p>
            <a:pPr algn="ctr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•ResNet, DenseNet, EfficientNet – bolji rezultati.</a:t>
            </a:r>
          </a:p>
          <a:p>
            <a:pPr algn="ctr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3617"/>
              </a:lnSpc>
              <a:spcBef>
                <a:spcPct val="0"/>
              </a:spcBef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•Primjena transfer learninga u 61.8% studija.</a:t>
            </a:r>
          </a:p>
          <a:p>
            <a:pPr algn="ctr">
              <a:lnSpc>
                <a:spcPts val="3617"/>
              </a:lnSpc>
              <a:spcBef>
                <a:spcPct val="0"/>
              </a:spcBef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88519" y="4659938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47894" y="2010789"/>
            <a:ext cx="10792212" cy="233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9"/>
              </a:lnSpc>
            </a:pPr>
            <a:r>
              <a:rPr lang="en-US" sz="84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METODE KORIŠTENE U PRETHODNIM RADOVIMA</a:t>
            </a:r>
          </a:p>
        </p:txBody>
      </p:sp>
      <p:sp>
        <p:nvSpPr>
          <p:cNvPr id="8" name="Freeform 8"/>
          <p:cNvSpPr/>
          <p:nvPr/>
        </p:nvSpPr>
        <p:spPr>
          <a:xfrm>
            <a:off x="14540106" y="1906014"/>
            <a:ext cx="4028613" cy="4114800"/>
          </a:xfrm>
          <a:custGeom>
            <a:avLst/>
            <a:gdLst/>
            <a:ahLst/>
            <a:cxnLst/>
            <a:rect l="l" t="t" r="r" b="b"/>
            <a:pathLst>
              <a:path w="4028613" h="4114800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17" t="-41920" r="-18932" b="-254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38627" y="7224057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3041" y="4526050"/>
            <a:ext cx="8191782" cy="277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841" lvl="1" indent="-278921" algn="l">
              <a:lnSpc>
                <a:spcPts val="3617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112120 CXR slika, grayscale, 14 klasa</a:t>
            </a:r>
          </a:p>
          <a:p>
            <a:pPr algn="l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557841" lvl="1" indent="-278921" algn="l">
              <a:lnSpc>
                <a:spcPts val="3617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70% treniranje, 10% validacija, 20% test</a:t>
            </a:r>
          </a:p>
          <a:p>
            <a:pPr algn="l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557841" lvl="1" indent="-278921" algn="l">
              <a:lnSpc>
                <a:spcPts val="3617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Raspodjela klasa neuravnotežena</a:t>
            </a:r>
          </a:p>
          <a:p>
            <a:pPr algn="l">
              <a:lnSpc>
                <a:spcPts val="3617"/>
              </a:lnSpc>
              <a:spcBef>
                <a:spcPct val="0"/>
              </a:spcBef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675809" y="-43695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02043" y="5929507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63041" y="2295206"/>
            <a:ext cx="9670368" cy="1905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6"/>
              </a:lnSpc>
            </a:pPr>
            <a:r>
              <a:rPr lang="en-US" sz="69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ODABRANI DATASET: CHESTMNIST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79374" y="-1672132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14008" y="1170314"/>
            <a:ext cx="4903305" cy="10162291"/>
          </a:xfrm>
          <a:custGeom>
            <a:avLst/>
            <a:gdLst/>
            <a:ahLst/>
            <a:cxnLst/>
            <a:rect l="l" t="t" r="r" b="b"/>
            <a:pathLst>
              <a:path w="4903305" h="10162291">
                <a:moveTo>
                  <a:pt x="0" y="0"/>
                </a:moveTo>
                <a:lnTo>
                  <a:pt x="4903306" y="0"/>
                </a:lnTo>
                <a:lnTo>
                  <a:pt x="4903306" y="10162291"/>
                </a:lnTo>
                <a:lnTo>
                  <a:pt x="0" y="10162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701057"/>
            <a:ext cx="10792212" cy="132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948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RIZICI U PODACIMA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86013"/>
            <a:ext cx="9057393" cy="277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•Neuravnoteženost klasa.</a:t>
            </a:r>
          </a:p>
          <a:p>
            <a:pPr algn="l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617"/>
              </a:lnSpc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•Niska rezolucija smanjuje detalje.</a:t>
            </a:r>
          </a:p>
          <a:p>
            <a:pPr algn="l">
              <a:lnSpc>
                <a:spcPts val="3617"/>
              </a:lnSpc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3617"/>
              </a:lnSpc>
              <a:spcBef>
                <a:spcPct val="0"/>
              </a:spcBef>
            </a:pPr>
            <a:r>
              <a:rPr lang="en-US" sz="258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•Sličnosti između bolesti zbunjuju model.</a:t>
            </a:r>
          </a:p>
          <a:p>
            <a:pPr algn="l">
              <a:lnSpc>
                <a:spcPts val="3617"/>
              </a:lnSpc>
              <a:spcBef>
                <a:spcPct val="0"/>
              </a:spcBef>
            </a:pPr>
            <a:endParaRPr lang="en-US" sz="2583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616</Words>
  <Application>Microsoft Office PowerPoint</Application>
  <PresentationFormat>Custom</PresentationFormat>
  <Paragraphs>132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Mokoto</vt:lpstr>
      <vt:lpstr>Tomorrow</vt:lpstr>
      <vt:lpstr>Anton</vt:lpstr>
      <vt:lpstr>Codec Pro Bold</vt:lpstr>
      <vt:lpstr>Codec Pro</vt:lpstr>
      <vt:lpstr>Academy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Klasifikacija medicinskih slika koristeći ručnu implementaciju VGG</dc:title>
  <cp:lastModifiedBy>Korisnik</cp:lastModifiedBy>
  <cp:revision>2</cp:revision>
  <dcterms:created xsi:type="dcterms:W3CDTF">2006-08-16T00:00:00Z</dcterms:created>
  <dcterms:modified xsi:type="dcterms:W3CDTF">2025-06-29T10:03:38Z</dcterms:modified>
  <dc:identifier>DAGrX4Ko0UM</dc:identifier>
</cp:coreProperties>
</file>